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6" r:id="rId14"/>
    <p:sldId id="278" r:id="rId15"/>
    <p:sldId id="279" r:id="rId16"/>
    <p:sldId id="274" r:id="rId17"/>
    <p:sldId id="273" r:id="rId18"/>
    <p:sldId id="27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 А (Лолаева М.Г.)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</c:f>
              <c:strCache>
                <c:ptCount val="1"/>
                <c:pt idx="0">
                  <c:v>качество знаний за 2014-2015 уч.год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Б (Торчинова Б.В.)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качество знаний за 2014-2015 уч.год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В (Дзугкоева Н.С.)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</c:f>
              <c:strCache>
                <c:ptCount val="1"/>
                <c:pt idx="0">
                  <c:v>качество знаний за 2014-2015 уч.год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0.42000000000000032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А(Ельджарова Б.Т.)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</c:f>
              <c:strCache>
                <c:ptCount val="1"/>
                <c:pt idx="0">
                  <c:v>качество знаний за 2014-2015 уч.год</c:v>
                </c:pt>
              </c:strCache>
            </c:strRef>
          </c:cat>
          <c:val>
            <c:numRef>
              <c:f>Лист1!$E$2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3 Б (Хубецова А.В.)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качество знаний за 2014-2015 уч.год</c:v>
                </c:pt>
              </c:strCache>
            </c:strRef>
          </c:cat>
          <c:val>
            <c:numRef>
              <c:f>Лист1!$F$2</c:f>
              <c:numCache>
                <c:formatCode>0%</c:formatCode>
                <c:ptCount val="1"/>
                <c:pt idx="0">
                  <c:v>0.32000000000000089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4 А Келехсаева О.И.)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знаний за 2014-2015 уч.год</c:v>
                </c:pt>
              </c:strCache>
            </c:strRef>
          </c:cat>
          <c:val>
            <c:numRef>
              <c:f>Лист1!$G$2</c:f>
              <c:numCache>
                <c:formatCode>0%</c:formatCode>
                <c:ptCount val="1"/>
                <c:pt idx="0">
                  <c:v>0.33000000000000101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4 Б (Мамиева О.Ф.)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качество знаний за 2014-2015 уч.год</c:v>
                </c:pt>
              </c:strCache>
            </c:strRef>
          </c:cat>
          <c:val>
            <c:numRef>
              <c:f>Лист1!$H$2</c:f>
              <c:numCache>
                <c:formatCode>0%</c:formatCode>
                <c:ptCount val="1"/>
                <c:pt idx="0">
                  <c:v>0.41000000000000031</c:v>
                </c:pt>
              </c:numCache>
            </c:numRef>
          </c:val>
        </c:ser>
        <c:axId val="89250816"/>
        <c:axId val="93016832"/>
      </c:barChart>
      <c:catAx>
        <c:axId val="89250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016832"/>
        <c:crosses val="autoZero"/>
        <c:auto val="1"/>
        <c:lblAlgn val="ctr"/>
        <c:lblOffset val="100"/>
      </c:catAx>
      <c:valAx>
        <c:axId val="93016832"/>
        <c:scaling>
          <c:orientation val="minMax"/>
        </c:scaling>
        <c:axPos val="l"/>
        <c:majorGridlines/>
        <c:numFmt formatCode="0%" sourceLinked="1"/>
        <c:tickLblPos val="nextTo"/>
        <c:crossAx val="892508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качество знаний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</c:f>
              <c:strCache>
                <c:ptCount val="1"/>
                <c:pt idx="0">
                  <c:v>качество знаний 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качество знаний 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</c:ser>
        <c:shape val="cylinder"/>
        <c:axId val="72606848"/>
        <c:axId val="72608384"/>
        <c:axId val="0"/>
      </c:bar3DChart>
      <c:catAx>
        <c:axId val="7260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608384"/>
        <c:crosses val="autoZero"/>
        <c:auto val="1"/>
        <c:lblAlgn val="ctr"/>
        <c:lblOffset val="100"/>
      </c:catAx>
      <c:valAx>
        <c:axId val="726083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6068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D98136-862B-4B5C-853C-AC724159A55A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BC7196-9212-41D9-9B68-78BE5B74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208912" cy="3975720"/>
          </a:xfrm>
        </p:spPr>
        <p:txBody>
          <a:bodyPr/>
          <a:lstStyle/>
          <a:p>
            <a:pPr algn="ctr"/>
            <a:r>
              <a:rPr lang="ru-RU" dirty="0" smtClean="0"/>
              <a:t>Анализ</a:t>
            </a:r>
            <a:br>
              <a:rPr lang="ru-RU" dirty="0" smtClean="0"/>
            </a:br>
            <a:r>
              <a:rPr lang="ru-RU" dirty="0" smtClean="0"/>
              <a:t> учебно-воспитательного </a:t>
            </a:r>
            <a:br>
              <a:rPr lang="ru-RU" dirty="0" smtClean="0"/>
            </a:br>
            <a:r>
              <a:rPr lang="ru-RU" dirty="0" smtClean="0"/>
              <a:t>процесса в начальных классах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733256"/>
            <a:ext cx="5112568" cy="648072"/>
          </a:xfrm>
        </p:spPr>
        <p:txBody>
          <a:bodyPr/>
          <a:lstStyle/>
          <a:p>
            <a:pPr algn="ctr"/>
            <a:r>
              <a:rPr lang="ru-RU" dirty="0" smtClean="0"/>
              <a:t>2014-2015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Сравнительный анализ качества знания </a:t>
            </a:r>
            <a:br>
              <a:rPr lang="ru-RU" sz="2200" dirty="0" smtClean="0"/>
            </a:br>
            <a:r>
              <a:rPr lang="ru-RU" sz="2200" dirty="0" smtClean="0"/>
              <a:t>учащихся начальных классов за 2014-2015 </a:t>
            </a:r>
            <a:r>
              <a:rPr lang="ru-RU" sz="2200" dirty="0" err="1" smtClean="0"/>
              <a:t>уч.год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представлен в диаграмме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27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Сравнительный анализ показателей успеваемости</a:t>
            </a:r>
            <a:br>
              <a:rPr lang="ru-RU" sz="2000" dirty="0" smtClean="0"/>
            </a:br>
            <a:r>
              <a:rPr lang="ru-RU" sz="2000" dirty="0" smtClean="0"/>
              <a:t>в начальных классах за последние три года </a:t>
            </a:r>
            <a:br>
              <a:rPr lang="ru-RU" sz="2000" dirty="0" smtClean="0"/>
            </a:br>
            <a:r>
              <a:rPr lang="ru-RU" sz="2000" dirty="0" smtClean="0"/>
              <a:t>представлен в диаграмме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99288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предметных олимпиад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«русский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Медвежонок»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49251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2-е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 15 человек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Диана – 1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Давтян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Альберт – 2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Тамара – 3 место в школе.</a:t>
            </a:r>
          </a:p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3-е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–23 человека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Кудзаева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 место в школе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Семененко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Диана- 2 место в школе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Доманова Ангелина – 3 место в школе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921584" cy="49251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4 –е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 20 человек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Джиоева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Сара – 1 место в школе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Москаленко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 – 2 место в школе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Хавелева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Диана – 2 место в школе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42048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предметных олимпиад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Кенгуру»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6857999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4178808" y="6857999"/>
            <a:ext cx="35204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711840"/>
            <a:ext cx="3960440" cy="51461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2-е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 13 человек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Касаев Хасан – 1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Диана – 2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Кислев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Аслан– 2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Тамара – 2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Милана  – 2 место в школе,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Айдаров Руслан  – 2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Найфонова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Диана – 2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Габараева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Валерия – 2 место в школе,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Гибизова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Арина – 2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Алана – 2 место в школе.</a:t>
            </a:r>
          </a:p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3-е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–25 человека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Туаев Сармат – 1 место в школе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Доманова Ангелина - 1 место в школе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Лолаев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Георгий – 1 место в школе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1711840"/>
            <a:ext cx="3672408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4 –е классы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 44 человека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Кумаритова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Сабина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- 100 б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Дзукаева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- 97 б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Калинченко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Настя – 96 б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Гасиева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Моника – 96 б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Искендеров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Заур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96 б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Горохова Лия – 96 б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Гусейнов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Тагир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96 б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предметных олимпиад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92D050"/>
                </a:solidFill>
              </a:rPr>
              <a:t>«Пегас»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39952" cy="525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2-е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 23 человека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Иаганашвили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Давид– 1 место в школе,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Бабаян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 место в школе,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Кобесова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Динара – 1 место в школе.</a:t>
            </a:r>
          </a:p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3-е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–18 человек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Арина– 1 место в школе, 1 в районе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Габараева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Орнелла2 место в школе, 4 место в районе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Доманова Ангелина – 2 место в школе, место в районе,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Яврян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Лиана – 7 место в районе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921584" cy="525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4 –е классы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Участвовало – 26 человек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Гусейнов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Тагир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 место в школе, 4 место в районе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Кумаритова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2 место в школе, 5 место в районе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Горохова Лия – 3 место в школе, 8 место в районе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Результаты предметных олимпиад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92D050"/>
                </a:solidFill>
              </a:rPr>
              <a:t>«Кириллица»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1-е классы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место – 5 человек,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место -2 человека.</a:t>
            </a:r>
          </a:p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2-е классы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место – 6 человек,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место – 4 человека.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4 –е классы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место – 7 человек,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место – 3 человека.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конкурсов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052736"/>
            <a:ext cx="7776864" cy="50405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«Юный исследователь»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Лауреат II степени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Гусейнов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Тагир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«Небеса в облаках»</a:t>
            </a:r>
          </a:p>
          <a:p>
            <a:pPr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Семененко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Диана – Диплом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I степени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Республиканский конкурс чтецов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 помнит мир спасенный»</a:t>
            </a:r>
          </a:p>
          <a:p>
            <a:pPr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Гиголаева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Олеся – 3 место</a:t>
            </a: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70-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летию</a:t>
            </a:r>
            <a:r>
              <a:rPr lang="ru-RU" dirty="0" smtClean="0"/>
              <a:t> ВОВ  прошла неделя начальной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50599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Были даны открытые уроки учителями: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Дзугкоева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руссеий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язык),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Лолаева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(математика),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Чельдиева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.(окружающий мир),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Келехсаева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.(чтение).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Прошли веселые старты среди первых классов.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 рисунков «Спасибо деду за Победу»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Брей ринг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 4-х классах)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Смотр строя и песни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(между 2-4-ми классами)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Открытое внеклассное мероприятие 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Ельджарова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Б.Т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«Тот самый первый день войны»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Открытый классный час 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Ельджарова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Б.Т. «Символы России»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 2014-2015 </a:t>
            </a:r>
            <a:r>
              <a:rPr lang="ru-RU" sz="3200" dirty="0" err="1" smtClean="0"/>
              <a:t>уч.году</a:t>
            </a:r>
            <a:r>
              <a:rPr lang="ru-RU" sz="3200" dirty="0" smtClean="0"/>
              <a:t> учащиеся начальной </a:t>
            </a:r>
            <a:r>
              <a:rPr lang="ru-RU" sz="3200" dirty="0" smtClean="0"/>
              <a:t>школы </a:t>
            </a:r>
            <a:br>
              <a:rPr lang="ru-RU" sz="3200" dirty="0" smtClean="0"/>
            </a:br>
            <a:r>
              <a:rPr lang="ru-RU" sz="3200" dirty="0" smtClean="0"/>
              <a:t>УСПЕШНО </a:t>
            </a:r>
            <a:r>
              <a:rPr lang="ru-RU" sz="3200" dirty="0" smtClean="0"/>
              <a:t>участвовали: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8280920" cy="505994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Конкурсе рисунков и  поделок из природного материала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«Осенний этюд»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Конкурсе рисунков и конкурсе чтеца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«Наш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Конкурсе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«Пятерка»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Конкурсе чтецов и концерте посвященному празднику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«День матери»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«Новогодней ярмарке»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Концерте посвященному празднику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«8 марта»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Республиканском конкурсе чтецов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 помнит мир спасенный»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Инсценировке сказки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«Испокон века книга растит человека»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Открытых мероприятиях в Центральной библиотеке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Книжкины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именины», « Нам дорог наш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Хетагуров»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Рабочие уроки в начальной школе</a:t>
            </a:r>
            <a:endParaRPr lang="ru-RU" dirty="0"/>
          </a:p>
        </p:txBody>
      </p:sp>
      <p:pic>
        <p:nvPicPr>
          <p:cNvPr id="1027" name="Picture 3" descr="C:\Users\Диана\Desktop\фото\20150126_10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464496" cy="26786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Диана\Desktop\фото\20150115_10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755570" cy="2253342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 descr="C:\Users\Диана\Desktop\фото\20150114_103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888432" cy="233305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1" name="Picture 7" descr="C:\Users\Диана\Desktop\фото\20150205_113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4464496" cy="2678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7848872" cy="60950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Начальная школа самая важная и значимая ступень в системе школьного образования, т.к. впервые ведущей деятельностью становится учебная деятельность ребенка. И от того, как будет сформирована эта деятельность, зависит успешность обучения в основной и старшей школе и желание и умение совершенствовать свое образование всю жизнь.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2014-2015 учебном году перед учителями начальных классов и воспитателем группы продленного дня стояла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продолжить работу по обеспечению качества обучения, выявлять и развивать способности каждого ученика, формировать духовно богатую, свободную, физически здоровую, творчески мыслящую личность, обладающей прочными базовыми знаниями за курс средней школы.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Рабочие уроки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начальной школе</a:t>
            </a:r>
            <a:endParaRPr lang="ru-RU" dirty="0"/>
          </a:p>
        </p:txBody>
      </p:sp>
      <p:pic>
        <p:nvPicPr>
          <p:cNvPr id="2050" name="Picture 2" descr="C:\Users\Диана\Desktop\фото\20150126_140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16424" cy="2289854"/>
          </a:xfrm>
          <a:prstGeom prst="rect">
            <a:avLst/>
          </a:prstGeom>
          <a:ln w="127000" cap="rnd">
            <a:solidFill>
              <a:schemeClr val="bg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Диана\Desktop\фото\20150126_13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4104456" cy="246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Диана\Desktop\фото\20150126_101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39604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Диана\Desktop\фото\20150127_103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96044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Рабочие уроки в начальной школе</a:t>
            </a:r>
            <a:endParaRPr lang="ru-RU" dirty="0"/>
          </a:p>
        </p:txBody>
      </p:sp>
      <p:pic>
        <p:nvPicPr>
          <p:cNvPr id="3074" name="Picture 2" descr="C:\Users\Диана\Desktop\фото\20150129_11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200466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Диана\Desktop\фото\20150204_14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484784"/>
            <a:ext cx="4176464" cy="2505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Диана\Desktop\фото\20150205_10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4248472" cy="2549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8" name="Picture 6" descr="C:\Users\Диана\Desktop\фото\20150311_095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79"/>
            <a:ext cx="4152462" cy="2491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Рабочие уроки в начальной школе</a:t>
            </a:r>
            <a:endParaRPr lang="ru-RU" dirty="0"/>
          </a:p>
        </p:txBody>
      </p:sp>
      <p:pic>
        <p:nvPicPr>
          <p:cNvPr id="7" name="Picture 4" descr="C:\Users\Диана\Desktop\фото\20150115_10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04456" cy="24626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Диана\Desktop\фото\20150209_09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7072"/>
            <a:ext cx="4248472" cy="2549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Диана\Desktop\фото\20150209_115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96044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Диана\Desktop\фото\20150127_095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4080452" cy="2448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Рабочие уроки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начальной школе</a:t>
            </a:r>
            <a:endParaRPr lang="ru-RU" dirty="0"/>
          </a:p>
        </p:txBody>
      </p:sp>
      <p:pic>
        <p:nvPicPr>
          <p:cNvPr id="5122" name="Picture 2" descr="C:\Users\Диана\Desktop\фото\20150206_104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88432" cy="2333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Диана\Desktop\фото\20150310_103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068960" cy="2441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C:\Users\Диана\Desktop\фото\20150127_10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4176464" cy="2505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Диана\Desktop\фото\20150127_095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4032448" cy="2419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Брей - ринг,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посвященный 70-ти </a:t>
            </a:r>
            <a:r>
              <a:rPr lang="ru-RU" dirty="0" err="1" smtClean="0"/>
              <a:t>летию</a:t>
            </a:r>
            <a:r>
              <a:rPr lang="ru-RU" dirty="0" smtClean="0"/>
              <a:t> ВОВ</a:t>
            </a:r>
            <a:endParaRPr lang="ru-RU" dirty="0"/>
          </a:p>
        </p:txBody>
      </p:sp>
      <p:pic>
        <p:nvPicPr>
          <p:cNvPr id="2050" name="Picture 2" descr="C:\Users\Диана\Desktop\фото\20150417_112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970784" cy="238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2444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Открытое мероприятие</a:t>
            </a:r>
            <a:br>
              <a:rPr lang="ru-RU" dirty="0" smtClean="0"/>
            </a:br>
            <a:r>
              <a:rPr lang="ru-RU" dirty="0" smtClean="0"/>
              <a:t>«Тот самый первый день войны»</a:t>
            </a:r>
            <a:endParaRPr lang="ru-RU" dirty="0"/>
          </a:p>
        </p:txBody>
      </p:sp>
      <p:pic>
        <p:nvPicPr>
          <p:cNvPr id="3075" name="Picture 3" descr="C:\Users\Диана\Desktop\фото\20150515_123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4920545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Диана\Desktop\фото\20150515_1216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896544" cy="2937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Открытое мероприятие</a:t>
            </a:r>
            <a:br>
              <a:rPr lang="ru-RU" dirty="0" smtClean="0"/>
            </a:br>
            <a:r>
              <a:rPr lang="ru-RU" dirty="0" smtClean="0"/>
              <a:t>«Прощание с начальной школой»</a:t>
            </a:r>
            <a:endParaRPr lang="ru-RU" dirty="0"/>
          </a:p>
        </p:txBody>
      </p:sp>
      <p:pic>
        <p:nvPicPr>
          <p:cNvPr id="4098" name="Picture 2" descr="C:\Users\Диана\Desktop\фото\20150526_141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1344"/>
            <a:ext cx="7239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992888" cy="836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достижения данной цели решались следующие задачи: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064896" cy="56910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качества образования через изучение и внедрение новых педагогических технологий на уроках;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индивидуальных и дифференцированных подходов к обучению учащихся для раскрытия их творческого потенциала;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усилий на улучшение качества преподавания предметов детям с разными образовательными возможностями;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работы с одарёнными учащимися;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творческого потенциала педагогов, поддержание и стимулирование инициативы учителей, развитие и совершенствование различных форм методической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систематическое осуществление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контроля администрацией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60510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начальных классах на 1 сентября 2014 года обучалось 270 учеников, на конец учебного года – 256. Обучение велось по программе «Школа России» ,в режиме одной смены пятидневной рабочей недели, в 10 общеобразовательных классах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Задачи, поставленные в 2014-2015 учебном году, решал педагогический коллектив в составе 10 учителей начальных классов, 1 воспитателя группы продлённого дня, педагога-психолога.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Решая задачу повышения качества образования через внедрение современных образовательных технологий, в прошедшем учебном году коллективом учителей начальных классов применялись следующие педагогические технологии: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дифференцированное обучение;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 (элементы);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технологии;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безотметочного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Джикаева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З.Б.(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Корбесова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М.В.)),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Чельдиева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И.Р.,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Кундухова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119675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   В целях установления соответствия знаний учащихся требованиям программы по основным предметам (русский язык, математика) проведены административные контрольные работы.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7920880" cy="487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440160"/>
                <a:gridCol w="1584176"/>
                <a:gridCol w="1584176"/>
                <a:gridCol w="1584176"/>
              </a:tblGrid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«А»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«Б»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«В»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по классам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списку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присутствовали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Справились 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Справились частично 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справились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Успеваемость  %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%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34076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Итоги годовой контрольной работы по математике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7920880" cy="144016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    В целях установления соответствия знаний учащихся требованиям программы по основным предметам (русский язык, математика) проведены административные контрольные работы.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7920880" cy="487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440160"/>
                <a:gridCol w="1584176"/>
                <a:gridCol w="1584176"/>
                <a:gridCol w="1584176"/>
              </a:tblGrid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«А»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«Б»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«В»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по классам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списку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присутствовали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Справились 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Справились частично 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справились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Успеваемость  %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%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34076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Итоги годовой контрольной работы по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русскому языку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успеваемости  по математике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2014-2015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609723"/>
          <a:ext cx="7519730" cy="491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67"/>
                <a:gridCol w="1440160"/>
                <a:gridCol w="576064"/>
                <a:gridCol w="648072"/>
                <a:gridCol w="576064"/>
                <a:gridCol w="648072"/>
                <a:gridCol w="432048"/>
                <a:gridCol w="429438"/>
                <a:gridCol w="707015"/>
                <a:gridCol w="707015"/>
                <a:gridCol w="707015"/>
              </a:tblGrid>
              <a:tr h="7455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уч-ся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усп-ти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кач-ва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СОУ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«А»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Лолаева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«Б»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Торчинова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Б.Г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«В»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Дзугкоева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Н.С.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55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«А»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Ельджарова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Б.Т.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Хубецова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А.В.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55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Келехсаева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О.И.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Мамиева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О.Ф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успеваемости  по русскому языку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2014-2015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609723"/>
          <a:ext cx="7777165" cy="491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67"/>
                <a:gridCol w="1656184"/>
                <a:gridCol w="792088"/>
                <a:gridCol w="432048"/>
                <a:gridCol w="576064"/>
                <a:gridCol w="648072"/>
                <a:gridCol w="504056"/>
                <a:gridCol w="398841"/>
                <a:gridCol w="707015"/>
                <a:gridCol w="707015"/>
                <a:gridCol w="707015"/>
              </a:tblGrid>
              <a:tr h="7455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уч-ся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усп-ти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кач-ва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СОУ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«А»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Лолаева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«Б»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Торчинова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Б.Г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«В»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Дзугкоева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55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«А»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Ельджарова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Б.Т.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Хубецова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А.В.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55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Келехсаева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О.И.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7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Мамиева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О.Ф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064896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Показатели успеваемости </a:t>
            </a:r>
            <a:br>
              <a:rPr lang="ru-RU" sz="2400" dirty="0" smtClean="0"/>
            </a:br>
            <a:r>
              <a:rPr lang="ru-RU" sz="2400" dirty="0" smtClean="0"/>
              <a:t>за 2014-2015 </a:t>
            </a:r>
            <a:r>
              <a:rPr lang="ru-RU" sz="2400" dirty="0" err="1" smtClean="0"/>
              <a:t>уч.год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4" y="1124744"/>
          <a:ext cx="7848873" cy="54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/>
                <a:gridCol w="1800200"/>
                <a:gridCol w="792088"/>
                <a:gridCol w="504056"/>
                <a:gridCol w="576064"/>
                <a:gridCol w="504056"/>
                <a:gridCol w="432048"/>
                <a:gridCol w="455331"/>
                <a:gridCol w="664793"/>
                <a:gridCol w="627925"/>
                <a:gridCol w="628218"/>
              </a:tblGrid>
              <a:tr h="8191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уч-ся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усп-ти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кач-ва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СОУ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6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Лолаева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М.Г.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6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«Б»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Торчинова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Б.Г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6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«В»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Дзугкоева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1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«А»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Ельджарова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Б.Т.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6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Хубецова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А.В.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13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«А»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Келехсаева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О.И.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6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Мамиева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О.Ф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616</TotalTime>
  <Words>1533</Words>
  <Application>Microsoft Office PowerPoint</Application>
  <PresentationFormat>Экран (4:3)</PresentationFormat>
  <Paragraphs>488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Анализ  учебно-воспитательного  процесса в начальных классах</vt:lpstr>
      <vt:lpstr>Слайд 2</vt:lpstr>
      <vt:lpstr>Для достижения данной цели решались следующие задачи: </vt:lpstr>
      <vt:lpstr>Слайд 4</vt:lpstr>
      <vt:lpstr>    В целях установления соответствия знаний учащихся требованиям программы по основным предметам (русский язык, математика) проведены административные контрольные работы. </vt:lpstr>
      <vt:lpstr>    В целях установления соответствия знаний учащихся требованиям программы по основным предметам (русский язык, математика) проведены административные контрольные работы. </vt:lpstr>
      <vt:lpstr>Итоги  успеваемости  по математике   за 2014-2015 уч.г.</vt:lpstr>
      <vt:lpstr>Итоги  успеваемости  по русскому языку  за 2014-2015 уч.г.</vt:lpstr>
      <vt:lpstr>Показатели успеваемости  за 2014-2015 уч.год </vt:lpstr>
      <vt:lpstr>   Сравнительный анализ качества знания  учащихся начальных классов за 2014-2015 уч.год  представлен в диаграмме </vt:lpstr>
      <vt:lpstr>     Сравнительный анализ показателей успеваемости в начальных классах за последние три года  представлен в диаграмме </vt:lpstr>
      <vt:lpstr>Результаты предметных олимпиад  «русский Медвежонок»</vt:lpstr>
      <vt:lpstr>Результаты предметных олимпиад  «Кенгуру»</vt:lpstr>
      <vt:lpstr>Результаты предметных олимпиад  «Пегас»</vt:lpstr>
      <vt:lpstr>Результаты предметных олимпиад «Кириллица»</vt:lpstr>
      <vt:lpstr>Результаты конкурсов</vt:lpstr>
      <vt:lpstr>К 70- ти летию ВОВ  прошла неделя начальной школы</vt:lpstr>
      <vt:lpstr>В  2014-2015 уч.году учащиеся начальной школы  УСПЕШНО участвовали:</vt:lpstr>
      <vt:lpstr>Рабочие уроки в начальной школе</vt:lpstr>
      <vt:lpstr>Рабочие уроки  в начальной школе</vt:lpstr>
      <vt:lpstr>Рабочие уроки в начальной школе</vt:lpstr>
      <vt:lpstr>Рабочие уроки в начальной школе</vt:lpstr>
      <vt:lpstr>Рабочие уроки  в начальной школе</vt:lpstr>
      <vt:lpstr>Брей - ринг, посвященный 70-ти летию ВОВ</vt:lpstr>
      <vt:lpstr>Открытое мероприятие «Тот самый первый день войны»</vt:lpstr>
      <vt:lpstr>Открытое мероприятие «Прощание с начальной школой»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учебно-воспитательного  процесса в начальных классах</dc:title>
  <dc:creator>Диана</dc:creator>
  <cp:lastModifiedBy>Залина нач.школа</cp:lastModifiedBy>
  <cp:revision>70</cp:revision>
  <dcterms:created xsi:type="dcterms:W3CDTF">2015-06-23T07:57:24Z</dcterms:created>
  <dcterms:modified xsi:type="dcterms:W3CDTF">2015-09-08T08:31:16Z</dcterms:modified>
</cp:coreProperties>
</file>